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1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302" r:id="rId12"/>
    <p:sldId id="298" r:id="rId13"/>
    <p:sldId id="301" r:id="rId14"/>
    <p:sldId id="299" r:id="rId15"/>
    <p:sldId id="303" r:id="rId16"/>
    <p:sldId id="304" r:id="rId17"/>
    <p:sldId id="286" r:id="rId18"/>
    <p:sldId id="272" r:id="rId19"/>
    <p:sldId id="291" r:id="rId20"/>
  </p:sldIdLst>
  <p:sldSz cx="9144000" cy="5143500" type="screen16x9"/>
  <p:notesSz cx="6858000" cy="9144000"/>
  <p:embeddedFontLst>
    <p:embeddedFont>
      <p:font typeface="Ballpoint" panose="020B0604020202020204" charset="0"/>
      <p:regular r:id="rId22"/>
    </p:embeddedFont>
    <p:embeddedFont>
      <p:font typeface="Bryndan Write" panose="020B0604020202020204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DM Sans" pitchFamily="2" charset="0"/>
      <p:regular r:id="rId28"/>
      <p:bold r:id="rId29"/>
      <p:italic r:id="rId30"/>
      <p:boldItalic r:id="rId31"/>
    </p:embeddedFont>
    <p:embeddedFont>
      <p:font typeface="Figtree" panose="020B0604020202020204" charset="0"/>
      <p:regular r:id="rId32"/>
      <p:bold r:id="rId33"/>
      <p:italic r:id="rId34"/>
      <p:boldItalic r:id="rId35"/>
    </p:embeddedFont>
    <p:embeddedFont>
      <p:font typeface="Geologica" panose="020B0604020202020204" charset="0"/>
      <p:regular r:id="rId36"/>
      <p:bold r:id="rId37"/>
    </p:embeddedFont>
    <p:embeddedFont>
      <p:font typeface="Geologica SemiBold" panose="020B0604020202020204" charset="0"/>
      <p:regular r:id="rId38"/>
      <p:bold r:id="rId39"/>
    </p:embeddedFont>
    <p:embeddedFont>
      <p:font typeface="Nunito Light" pitchFamily="2" charset="0"/>
      <p:regular r:id="rId40"/>
      <p: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40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8.xml"/><Relationship Id="rId41" Type="http://schemas.openxmlformats.org/officeDocument/2006/relationships/font" Target="fonts/font2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jpeg>
</file>

<file path=ppt/media/image43.gif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svg>
</file>

<file path=ppt/media/image50.png>
</file>

<file path=ppt/media/image51.jpeg>
</file>

<file path=ppt/media/image52.png>
</file>

<file path=ppt/media/image53.png>
</file>

<file path=ppt/media/image54.png>
</file>

<file path=ppt/media/image55.png>
</file>

<file path=ppt/media/image56.jpeg>
</file>

<file path=ppt/media/image57.png>
</file>

<file path=ppt/media/image58.svg>
</file>

<file path=ppt/media/image59.png>
</file>

<file path=ppt/media/image6.png>
</file>

<file path=ppt/media/image60.png>
</file>

<file path=ppt/media/image61.png>
</file>

<file path=ppt/media/image62.png>
</file>

<file path=ppt/media/image63.svg>
</file>

<file path=ppt/media/image7.svg>
</file>

<file path=ppt/media/image8.png>
</file>

<file path=ppt/media/image9.svg>
</file>

<file path=ppt/media/media1.mp4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image" Target="../media/image56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3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svg"/><Relationship Id="rId18" Type="http://schemas.openxmlformats.org/officeDocument/2006/relationships/image" Target="../media/image34.png"/><Relationship Id="rId26" Type="http://schemas.openxmlformats.org/officeDocument/2006/relationships/image" Target="../media/image42.jpeg"/><Relationship Id="rId3" Type="http://schemas.openxmlformats.org/officeDocument/2006/relationships/image" Target="../media/image19.svg"/><Relationship Id="rId21" Type="http://schemas.openxmlformats.org/officeDocument/2006/relationships/image" Target="../media/image37.svg"/><Relationship Id="rId7" Type="http://schemas.openxmlformats.org/officeDocument/2006/relationships/image" Target="../media/image23.svg"/><Relationship Id="rId12" Type="http://schemas.openxmlformats.org/officeDocument/2006/relationships/image" Target="../media/image28.png"/><Relationship Id="rId17" Type="http://schemas.openxmlformats.org/officeDocument/2006/relationships/image" Target="../media/image33.svg"/><Relationship Id="rId25" Type="http://schemas.openxmlformats.org/officeDocument/2006/relationships/image" Target="../media/image41.svg"/><Relationship Id="rId2" Type="http://schemas.openxmlformats.org/officeDocument/2006/relationships/image" Target="../media/image18.png"/><Relationship Id="rId16" Type="http://schemas.openxmlformats.org/officeDocument/2006/relationships/image" Target="../media/image32.png"/><Relationship Id="rId20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24" Type="http://schemas.openxmlformats.org/officeDocument/2006/relationships/image" Target="../media/image40.png"/><Relationship Id="rId5" Type="http://schemas.openxmlformats.org/officeDocument/2006/relationships/image" Target="../media/image21.svg"/><Relationship Id="rId15" Type="http://schemas.openxmlformats.org/officeDocument/2006/relationships/image" Target="../media/image31.svg"/><Relationship Id="rId23" Type="http://schemas.openxmlformats.org/officeDocument/2006/relationships/image" Target="../media/image39.svg"/><Relationship Id="rId10" Type="http://schemas.openxmlformats.org/officeDocument/2006/relationships/image" Target="../media/image26.png"/><Relationship Id="rId19" Type="http://schemas.openxmlformats.org/officeDocument/2006/relationships/image" Target="../media/image35.svg"/><Relationship Id="rId4" Type="http://schemas.openxmlformats.org/officeDocument/2006/relationships/image" Target="../media/image20.png"/><Relationship Id="rId9" Type="http://schemas.openxmlformats.org/officeDocument/2006/relationships/image" Target="../media/image25.svg"/><Relationship Id="rId14" Type="http://schemas.openxmlformats.org/officeDocument/2006/relationships/image" Target="../media/image30.png"/><Relationship Id="rId22" Type="http://schemas.openxmlformats.org/officeDocument/2006/relationships/image" Target="../media/image38.png"/><Relationship Id="rId27" Type="http://schemas.openxmlformats.org/officeDocument/2006/relationships/image" Target="../media/image43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svg"/><Relationship Id="rId9" Type="http://schemas.openxmlformats.org/officeDocument/2006/relationships/image" Target="../media/image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E1BDAD8A-4ABF-D14E-3870-EC7F4AE6D178}"/>
              </a:ext>
            </a:extLst>
          </p:cNvPr>
          <p:cNvSpPr/>
          <p:nvPr/>
        </p:nvSpPr>
        <p:spPr>
          <a:xfrm>
            <a:off x="3039035" y="363071"/>
            <a:ext cx="1882589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044" y="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1836644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5836026" y="1634938"/>
            <a:ext cx="1636056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988079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3" y="4015691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714947" y="3445085"/>
            <a:ext cx="1066845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 rot="1275212">
            <a:off x="3219266" y="2783162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010" y="321994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58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2_formulaire_demo">
            <a:hlinkClick r:id="" action="ppaction://media"/>
            <a:extLst>
              <a:ext uri="{FF2B5EF4-FFF2-40B4-BE49-F238E27FC236}">
                <a16:creationId xmlns:a16="http://schemas.microsoft.com/office/drawing/2014/main" id="{AE2E65DD-D09D-5F9E-2DA5-289C63D31E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9408" y="460917"/>
            <a:ext cx="7505184" cy="422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auge">
            <a:hlinkClick r:id="" action="ppaction://media"/>
            <a:extLst>
              <a:ext uri="{FF2B5EF4-FFF2-40B4-BE49-F238E27FC236}">
                <a16:creationId xmlns:a16="http://schemas.microsoft.com/office/drawing/2014/main" id="{DB3442DE-CBE4-CDF1-4016-1B4DC66E5D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5626" y="215309"/>
            <a:ext cx="7432748" cy="470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8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1_Lien_VBA-python">
            <a:hlinkClick r:id="" action="ppaction://media"/>
            <a:extLst>
              <a:ext uri="{FF2B5EF4-FFF2-40B4-BE49-F238E27FC236}">
                <a16:creationId xmlns:a16="http://schemas.microsoft.com/office/drawing/2014/main" id="{E3A9C68A-8775-F56E-D22A-2A3C1B55AB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774" y="550126"/>
            <a:ext cx="6910452" cy="388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25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1660046357"/>
              </p:ext>
            </p:extLst>
          </p:nvPr>
        </p:nvGraphicFramePr>
        <p:xfrm>
          <a:off x="200721" y="104077"/>
          <a:ext cx="8742557" cy="4921490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9322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20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43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83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64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56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472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23/07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5176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Interface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histogramme au dashboard concernant les différentes probabilités d’association aux scores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l’ordinateur, mise en place d’un bouton permettant de supprimer le formulaire pour voir le résultat et ensuite pouvoir le faire réapparaitre pour permettre une nouvelle saisie, etc.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Lien entre le résultat du modèle et la jauge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559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Data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modèles pénalisé entre eux. Puis comparaison du meilleur modèle pénalisé, avec le modèle optimal suite à la sélection des variables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non-sélectionnées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Evaluation de la multi-colinéarité des variables dans le modèle final, s’il en existe. Puis s’il en existe, suppression d’une des deux variables responsables ou combinaison des deux pour en former qu’une seule.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241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Algorithme</a:t>
                      </a:r>
                      <a:endParaRPr sz="1000" dirty="0" err="1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b="0" i="0" u="none" strike="noStrike" cap="none" noProof="0" dirty="0">
                          <a:solidFill>
                            <a:schemeClr val="dk1"/>
                          </a:solidFill>
                          <a:latin typeface="Figtree"/>
                          <a:sym typeface="Figtree"/>
                        </a:rPr>
                        <a:t>Application de la régression logistique ordinale</a:t>
                      </a:r>
                      <a:endParaRPr lang="en" sz="800" b="0" i="0" u="none" strike="noStrike" cap="none" noProof="0" dirty="0">
                        <a:solidFill>
                          <a:schemeClr val="dk1"/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Comparer le modèle optimal créé avec des modèles pénalisés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Extraction des paramètres du modèle optimal pour le calcul du nutri-score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643259" y="704738"/>
            <a:ext cx="8588388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Changement du message de sortie sur le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par les lettres de nutri-score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Ajout d’un histogramme au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concernant les différentes probabilités d’associations aux scores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de modèles pénalisés entre eux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Réadaptation du formulaire si ce ne sont pas les mêmes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Application de la régression sur le nouveau modèle</a:t>
            </a: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1014966" y="1203693"/>
            <a:ext cx="7397514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Travailler la roadmap plus en détail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Adapter le formulaire d’entrée à notre sujet (noms, boutons)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d’un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de sortie (jauge)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Plusieurs méthodes de sélection des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Premier algorithme de prédiction 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60481C-3842-A9E2-62B5-89D76F0F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0671" y="636625"/>
            <a:ext cx="4342070" cy="4335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20234" y="1620005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229183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energy_100g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kilocalories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saturated-fat_100g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trans-fat_100g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cholesterol_100g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carbohydrates_100g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carbohydrates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sugars_100g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fiber_100g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fibres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proteins_100g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salt_100g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sodium_100g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vitamin-a_100g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vitamin-c_100g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calcium_100g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iron_100g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 err="1">
                          <a:effectLst/>
                        </a:rPr>
                        <a:t>nutrition_grade_fr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94759" y="3925767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pSp>
        <p:nvGrpSpPr>
          <p:cNvPr id="5" name="Group 5"/>
          <p:cNvGrpSpPr/>
          <p:nvPr/>
        </p:nvGrpSpPr>
        <p:grpSpPr>
          <a:xfrm>
            <a:off x="3029662" y="172478"/>
            <a:ext cx="642910" cy="652399"/>
            <a:chOff x="0" y="0"/>
            <a:chExt cx="1714426" cy="17397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43863" y="347795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2343139" y="26430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" name="Freeform 10"/>
          <p:cNvSpPr/>
          <p:nvPr/>
        </p:nvSpPr>
        <p:spPr>
          <a:xfrm>
            <a:off x="2287569" y="59181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1" name="Freeform 11"/>
          <p:cNvSpPr/>
          <p:nvPr/>
        </p:nvSpPr>
        <p:spPr>
          <a:xfrm rot="-194129">
            <a:off x="3663059" y="324510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1"/>
                </a:lnTo>
                <a:lnTo>
                  <a:pt x="0" y="73477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2" name="TextBox 12"/>
          <p:cNvSpPr txBox="1"/>
          <p:nvPr/>
        </p:nvSpPr>
        <p:spPr>
          <a:xfrm>
            <a:off x="3593615" y="435454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13" name="Freeform 13"/>
          <p:cNvSpPr/>
          <p:nvPr/>
        </p:nvSpPr>
        <p:spPr>
          <a:xfrm rot="-194129">
            <a:off x="3430479" y="763578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4" name="TextBox 14"/>
          <p:cNvSpPr txBox="1"/>
          <p:nvPr/>
        </p:nvSpPr>
        <p:spPr>
          <a:xfrm>
            <a:off x="3486873" y="866029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4268597" y="638743"/>
            <a:ext cx="558280" cy="566520"/>
            <a:chOff x="0" y="0"/>
            <a:chExt cx="1488745" cy="1510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88745" cy="1510719"/>
            </a:xfrm>
            <a:custGeom>
              <a:avLst/>
              <a:gdLst/>
              <a:ahLst/>
              <a:cxnLst/>
              <a:rect l="l" t="t" r="r" b="b"/>
              <a:pathLst>
                <a:path w="1488745" h="1510719">
                  <a:moveTo>
                    <a:pt x="0" y="0"/>
                  </a:moveTo>
                  <a:lnTo>
                    <a:pt x="1488745" y="0"/>
                  </a:lnTo>
                  <a:lnTo>
                    <a:pt x="1488745" y="1510719"/>
                  </a:lnTo>
                  <a:lnTo>
                    <a:pt x="0" y="1510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0759" y="23415"/>
              <a:ext cx="1436770" cy="1457977"/>
            </a:xfrm>
            <a:custGeom>
              <a:avLst/>
              <a:gdLst/>
              <a:ahLst/>
              <a:cxnLst/>
              <a:rect l="l" t="t" r="r" b="b"/>
              <a:pathLst>
                <a:path w="1436770" h="1457977">
                  <a:moveTo>
                    <a:pt x="0" y="0"/>
                  </a:moveTo>
                  <a:lnTo>
                    <a:pt x="1436769" y="0"/>
                  </a:lnTo>
                  <a:lnTo>
                    <a:pt x="1436769" y="1457976"/>
                  </a:lnTo>
                  <a:lnTo>
                    <a:pt x="0" y="1457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18" name="Group 18"/>
          <p:cNvGrpSpPr/>
          <p:nvPr/>
        </p:nvGrpSpPr>
        <p:grpSpPr>
          <a:xfrm rot="5400000">
            <a:off x="4531881" y="40719"/>
            <a:ext cx="593643" cy="602405"/>
            <a:chOff x="0" y="0"/>
            <a:chExt cx="1583046" cy="16064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2098108" y="935509"/>
            <a:ext cx="620872" cy="630036"/>
            <a:chOff x="0" y="0"/>
            <a:chExt cx="1655658" cy="168009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55658" cy="1680095"/>
            </a:xfrm>
            <a:custGeom>
              <a:avLst/>
              <a:gdLst/>
              <a:ahLst/>
              <a:cxnLst/>
              <a:rect l="l" t="t" r="r" b="b"/>
              <a:pathLst>
                <a:path w="1655658" h="1680095">
                  <a:moveTo>
                    <a:pt x="0" y="0"/>
                  </a:moveTo>
                  <a:lnTo>
                    <a:pt x="1655658" y="0"/>
                  </a:lnTo>
                  <a:lnTo>
                    <a:pt x="1655658" y="1680095"/>
                  </a:lnTo>
                  <a:lnTo>
                    <a:pt x="0" y="1680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3086" y="26040"/>
              <a:ext cx="1597855" cy="1621439"/>
            </a:xfrm>
            <a:custGeom>
              <a:avLst/>
              <a:gdLst/>
              <a:ahLst/>
              <a:cxnLst/>
              <a:rect l="l" t="t" r="r" b="b"/>
              <a:pathLst>
                <a:path w="1597855" h="1621439">
                  <a:moveTo>
                    <a:pt x="0" y="0"/>
                  </a:moveTo>
                  <a:lnTo>
                    <a:pt x="1597855" y="0"/>
                  </a:lnTo>
                  <a:lnTo>
                    <a:pt x="1597855" y="1621439"/>
                  </a:lnTo>
                  <a:lnTo>
                    <a:pt x="0" y="1621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24" name="Freeform 24"/>
          <p:cNvSpPr/>
          <p:nvPr/>
        </p:nvSpPr>
        <p:spPr>
          <a:xfrm rot="5247738">
            <a:off x="4954751" y="795840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3"/>
                </a:lnTo>
                <a:lnTo>
                  <a:pt x="0" y="1642373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5" name="Freeform 25"/>
          <p:cNvSpPr/>
          <p:nvPr/>
        </p:nvSpPr>
        <p:spPr>
          <a:xfrm>
            <a:off x="3704544" y="1124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6" name="Freeform 26"/>
          <p:cNvSpPr/>
          <p:nvPr/>
        </p:nvSpPr>
        <p:spPr>
          <a:xfrm>
            <a:off x="4789748" y="57800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7" name="Freeform 27"/>
          <p:cNvSpPr/>
          <p:nvPr/>
        </p:nvSpPr>
        <p:spPr>
          <a:xfrm rot="-194129">
            <a:off x="5187436" y="157932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8" name="Freeform 28"/>
          <p:cNvSpPr/>
          <p:nvPr/>
        </p:nvSpPr>
        <p:spPr>
          <a:xfrm rot="5828489">
            <a:off x="1721970" y="-67848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9" name="Freeform 29"/>
          <p:cNvSpPr/>
          <p:nvPr/>
        </p:nvSpPr>
        <p:spPr>
          <a:xfrm>
            <a:off x="2419339" y="3286049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0" name="Freeform 30"/>
          <p:cNvSpPr/>
          <p:nvPr/>
        </p:nvSpPr>
        <p:spPr>
          <a:xfrm>
            <a:off x="2363769" y="361356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1" name="Freeform 31"/>
          <p:cNvSpPr/>
          <p:nvPr/>
        </p:nvSpPr>
        <p:spPr>
          <a:xfrm rot="-194129">
            <a:off x="3739259" y="3346259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2"/>
                </a:lnTo>
                <a:lnTo>
                  <a:pt x="0" y="7347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Freeform 32"/>
          <p:cNvSpPr/>
          <p:nvPr/>
        </p:nvSpPr>
        <p:spPr>
          <a:xfrm rot="-194129">
            <a:off x="3506679" y="3785327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3" name="Freeform 33"/>
          <p:cNvSpPr/>
          <p:nvPr/>
        </p:nvSpPr>
        <p:spPr>
          <a:xfrm rot="5247738">
            <a:off x="5030951" y="3817589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4"/>
                </a:lnTo>
                <a:lnTo>
                  <a:pt x="0" y="1642374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4" name="Freeform 34"/>
          <p:cNvSpPr/>
          <p:nvPr/>
        </p:nvSpPr>
        <p:spPr>
          <a:xfrm>
            <a:off x="4865948" y="359975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5" name="Freeform 35"/>
          <p:cNvSpPr/>
          <p:nvPr/>
        </p:nvSpPr>
        <p:spPr>
          <a:xfrm rot="-194129">
            <a:off x="5263636" y="3179681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6" name="Freeform 36"/>
          <p:cNvSpPr/>
          <p:nvPr/>
        </p:nvSpPr>
        <p:spPr>
          <a:xfrm rot="5828489">
            <a:off x="1798170" y="2953901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7" name="TextBox 37"/>
          <p:cNvSpPr txBox="1"/>
          <p:nvPr/>
        </p:nvSpPr>
        <p:spPr>
          <a:xfrm>
            <a:off x="2436044" y="3741294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grpSp>
        <p:nvGrpSpPr>
          <p:cNvPr id="38" name="Group 38"/>
          <p:cNvGrpSpPr/>
          <p:nvPr/>
        </p:nvGrpSpPr>
        <p:grpSpPr>
          <a:xfrm rot="5400000">
            <a:off x="2847561" y="3887213"/>
            <a:ext cx="668942" cy="678816"/>
            <a:chOff x="0" y="0"/>
            <a:chExt cx="1783846" cy="181017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 dirty="0"/>
            </a:p>
          </p:txBody>
        </p:sp>
      </p:grpSp>
      <p:sp>
        <p:nvSpPr>
          <p:cNvPr id="41" name="Freeform 41"/>
          <p:cNvSpPr/>
          <p:nvPr/>
        </p:nvSpPr>
        <p:spPr>
          <a:xfrm>
            <a:off x="3072525" y="1498042"/>
            <a:ext cx="1773206" cy="1773206"/>
          </a:xfrm>
          <a:custGeom>
            <a:avLst/>
            <a:gdLst/>
            <a:ahLst/>
            <a:cxnLst/>
            <a:rect l="l" t="t" r="r" b="b"/>
            <a:pathLst>
              <a:path w="3546411" h="3546411">
                <a:moveTo>
                  <a:pt x="0" y="0"/>
                </a:moveTo>
                <a:lnTo>
                  <a:pt x="3546411" y="0"/>
                </a:lnTo>
                <a:lnTo>
                  <a:pt x="3546411" y="3546411"/>
                </a:lnTo>
                <a:lnTo>
                  <a:pt x="0" y="3546411"/>
                </a:lnTo>
                <a:lnTo>
                  <a:pt x="0" y="0"/>
                </a:lnTo>
                <a:close/>
              </a:path>
            </a:pathLst>
          </a:custGeom>
          <a:blipFill>
            <a:blip r:embed="rId26"/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2" name="TextBox 42"/>
          <p:cNvSpPr txBox="1"/>
          <p:nvPr/>
        </p:nvSpPr>
        <p:spPr>
          <a:xfrm>
            <a:off x="2411967" y="381406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359844" y="719545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4307290" y="780195"/>
            <a:ext cx="439596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"/>
              </a:lnSpc>
            </a:pPr>
            <a:r>
              <a:rPr lang="en-US" sz="936" b="1" dirty="0">
                <a:solidFill>
                  <a:srgbClr val="022A3D"/>
                </a:solidFill>
                <a:latin typeface="Bryndan Write"/>
              </a:rPr>
              <a:t>sodium_100g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4543638" y="25103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3771060" y="1310385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spc="9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093526" y="1139279"/>
            <a:ext cx="624306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892" b="1" spc="9" dirty="0">
                <a:solidFill>
                  <a:srgbClr val="022A3D"/>
                </a:solidFill>
                <a:latin typeface="Bryndan Write"/>
              </a:rPr>
              <a:t>proteins_100g</a:t>
            </a:r>
          </a:p>
          <a:p>
            <a:pPr algn="ctr">
              <a:lnSpc>
                <a:spcPts val="937"/>
              </a:lnSpc>
            </a:pPr>
            <a:endParaRPr lang="en-US" sz="89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8" name="TextBox 48"/>
          <p:cNvSpPr txBox="1"/>
          <p:nvPr/>
        </p:nvSpPr>
        <p:spPr>
          <a:xfrm rot="-106865">
            <a:off x="4808584" y="105741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773372" y="128346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4848822" y="612641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5243830" y="26038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2" name="TextBox 52"/>
          <p:cNvSpPr txBox="1"/>
          <p:nvPr/>
        </p:nvSpPr>
        <p:spPr>
          <a:xfrm rot="-106865">
            <a:off x="1605024" y="189614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629545" y="3451438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3563073" y="3887778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2488167" y="3403155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56" name="TextBox 56"/>
          <p:cNvSpPr txBox="1"/>
          <p:nvPr/>
        </p:nvSpPr>
        <p:spPr>
          <a:xfrm rot="-106865">
            <a:off x="4884784" y="407916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900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4925022" y="3634390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5320030" y="328213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9" name="TextBox 59"/>
          <p:cNvSpPr txBox="1"/>
          <p:nvPr/>
        </p:nvSpPr>
        <p:spPr>
          <a:xfrm rot="-106865">
            <a:off x="1681224" y="3211363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44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2922159" y="4109478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grpSp>
        <p:nvGrpSpPr>
          <p:cNvPr id="61" name="Group 61"/>
          <p:cNvGrpSpPr/>
          <p:nvPr/>
        </p:nvGrpSpPr>
        <p:grpSpPr>
          <a:xfrm rot="5400000">
            <a:off x="3740065" y="1138047"/>
            <a:ext cx="612429" cy="621469"/>
            <a:chOff x="0" y="0"/>
            <a:chExt cx="1633145" cy="165725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1633145" cy="1657250"/>
            </a:xfrm>
            <a:custGeom>
              <a:avLst/>
              <a:gdLst/>
              <a:ahLst/>
              <a:cxnLst/>
              <a:rect l="l" t="t" r="r" b="b"/>
              <a:pathLst>
                <a:path w="1633145" h="1657250">
                  <a:moveTo>
                    <a:pt x="0" y="0"/>
                  </a:moveTo>
                  <a:lnTo>
                    <a:pt x="1633145" y="0"/>
                  </a:lnTo>
                  <a:lnTo>
                    <a:pt x="1633145" y="1657250"/>
                  </a:lnTo>
                  <a:lnTo>
                    <a:pt x="0" y="1657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2772" y="25686"/>
              <a:ext cx="1576128" cy="1599392"/>
            </a:xfrm>
            <a:custGeom>
              <a:avLst/>
              <a:gdLst/>
              <a:ahLst/>
              <a:cxnLst/>
              <a:rect l="l" t="t" r="r" b="b"/>
              <a:pathLst>
                <a:path w="1576128" h="1599392">
                  <a:moveTo>
                    <a:pt x="0" y="0"/>
                  </a:moveTo>
                  <a:lnTo>
                    <a:pt x="1576128" y="0"/>
                  </a:lnTo>
                  <a:lnTo>
                    <a:pt x="1576128" y="1599391"/>
                  </a:lnTo>
                  <a:lnTo>
                    <a:pt x="0" y="1599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3755485" y="1339046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b="1" spc="9" dirty="0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67" name="Freeform 67"/>
          <p:cNvSpPr/>
          <p:nvPr/>
        </p:nvSpPr>
        <p:spPr>
          <a:xfrm>
            <a:off x="3750489" y="3007357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68" name="TextBox 68"/>
          <p:cNvSpPr txBox="1"/>
          <p:nvPr/>
        </p:nvSpPr>
        <p:spPr>
          <a:xfrm>
            <a:off x="3819318" y="3124462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69" name="Group 69"/>
          <p:cNvGrpSpPr/>
          <p:nvPr/>
        </p:nvGrpSpPr>
        <p:grpSpPr>
          <a:xfrm rot="5400000">
            <a:off x="4608081" y="3062469"/>
            <a:ext cx="593643" cy="602405"/>
            <a:chOff x="0" y="0"/>
            <a:chExt cx="1583046" cy="1606412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1" name="Freeform 71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2" name="TextBox 72"/>
          <p:cNvSpPr txBox="1"/>
          <p:nvPr/>
        </p:nvSpPr>
        <p:spPr>
          <a:xfrm>
            <a:off x="4619838" y="327278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grpSp>
        <p:nvGrpSpPr>
          <p:cNvPr id="73" name="Group 73"/>
          <p:cNvGrpSpPr/>
          <p:nvPr/>
        </p:nvGrpSpPr>
        <p:grpSpPr>
          <a:xfrm>
            <a:off x="3137834" y="3144251"/>
            <a:ext cx="642910" cy="652399"/>
            <a:chOff x="0" y="0"/>
            <a:chExt cx="1714426" cy="1739731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5" name="Freeform 75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6" name="TextBox 76"/>
          <p:cNvSpPr txBox="1"/>
          <p:nvPr/>
        </p:nvSpPr>
        <p:spPr>
          <a:xfrm>
            <a:off x="3145931" y="3312857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77" name="Group 77"/>
          <p:cNvGrpSpPr/>
          <p:nvPr/>
        </p:nvGrpSpPr>
        <p:grpSpPr>
          <a:xfrm rot="5400000">
            <a:off x="2771361" y="865855"/>
            <a:ext cx="668942" cy="678816"/>
            <a:chOff x="0" y="0"/>
            <a:chExt cx="1783846" cy="1810176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9" name="Freeform 79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2845959" y="1075227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pic>
        <p:nvPicPr>
          <p:cNvPr id="84" name="Image 83" descr="Une image contenant symbole, conception&#10;&#10;Description générée automatiquement">
            <a:extLst>
              <a:ext uri="{FF2B5EF4-FFF2-40B4-BE49-F238E27FC236}">
                <a16:creationId xmlns:a16="http://schemas.microsoft.com/office/drawing/2014/main" id="{86F88BD5-27E6-A9C2-DC13-B8D9C2FC508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59" y="1573751"/>
            <a:ext cx="1293156" cy="1293156"/>
          </a:xfrm>
          <a:prstGeom prst="rect">
            <a:avLst/>
          </a:prstGeom>
        </p:spPr>
      </p:pic>
      <p:sp>
        <p:nvSpPr>
          <p:cNvPr id="85" name="TextBox 65">
            <a:extLst>
              <a:ext uri="{FF2B5EF4-FFF2-40B4-BE49-F238E27FC236}">
                <a16:creationId xmlns:a16="http://schemas.microsoft.com/office/drawing/2014/main" id="{903E0B2A-6E87-E496-4822-74A9DAF9B257}"/>
              </a:ext>
            </a:extLst>
          </p:cNvPr>
          <p:cNvSpPr txBox="1"/>
          <p:nvPr/>
        </p:nvSpPr>
        <p:spPr>
          <a:xfrm>
            <a:off x="4964521" y="23935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AIC</a:t>
            </a:r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68AC12A1-9373-4826-75C3-94754B83FE0C}"/>
              </a:ext>
            </a:extLst>
          </p:cNvPr>
          <p:cNvSpPr txBox="1"/>
          <p:nvPr/>
        </p:nvSpPr>
        <p:spPr>
          <a:xfrm>
            <a:off x="5631854" y="23979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BIC</a:t>
            </a:r>
          </a:p>
        </p:txBody>
      </p:sp>
      <p:sp>
        <p:nvSpPr>
          <p:cNvPr id="65" name="TextBox 58">
            <a:extLst>
              <a:ext uri="{FF2B5EF4-FFF2-40B4-BE49-F238E27FC236}">
                <a16:creationId xmlns:a16="http://schemas.microsoft.com/office/drawing/2014/main" id="{06805EA4-E8F4-24BD-2E93-4C8170BC2AB0}"/>
              </a:ext>
            </a:extLst>
          </p:cNvPr>
          <p:cNvSpPr txBox="1"/>
          <p:nvPr/>
        </p:nvSpPr>
        <p:spPr>
          <a:xfrm>
            <a:off x="5320029" y="3281810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5000" y="720801"/>
            <a:ext cx="2932817" cy="4814768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C0E35C2-7FED-467B-9184-7AAE68896F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3944" y="1293501"/>
            <a:ext cx="2743498" cy="29100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810</Words>
  <Application>Microsoft Office PowerPoint</Application>
  <PresentationFormat>Affichage à l'écran (16:9)</PresentationFormat>
  <Paragraphs>174</Paragraphs>
  <Slides>18</Slides>
  <Notes>7</Notes>
  <HiddenSlides>0</HiddenSlides>
  <MMClips>3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18</vt:i4>
      </vt:variant>
    </vt:vector>
  </HeadingPairs>
  <TitlesOfParts>
    <vt:vector size="31" baseType="lpstr">
      <vt:lpstr>Times New Roman</vt:lpstr>
      <vt:lpstr>DM Sans</vt:lpstr>
      <vt:lpstr>Geologica</vt:lpstr>
      <vt:lpstr>Ballpoint</vt:lpstr>
      <vt:lpstr>Nunito Light</vt:lpstr>
      <vt:lpstr>Calibri</vt:lpstr>
      <vt:lpstr>Proxima Nova</vt:lpstr>
      <vt:lpstr>Geologica SemiBold</vt:lpstr>
      <vt:lpstr>Bryndan Write</vt:lpstr>
      <vt:lpstr>Figtree</vt:lpstr>
      <vt:lpstr>Arial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Présentation PowerPoint</vt:lpstr>
      <vt:lpstr>Place aux démos !</vt:lpstr>
      <vt:lpstr>Présentation PowerPoint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610</cp:revision>
  <dcterms:modified xsi:type="dcterms:W3CDTF">2023-10-27T14:14:30Z</dcterms:modified>
</cp:coreProperties>
</file>

<file path=docProps/thumbnail.jpeg>
</file>